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4630400" cy="8229600"/>
  <p:notesSz cx="8229600" cy="14630400"/>
  <p:embeddedFontLst>
    <p:embeddedFont>
      <p:font typeface="Libre Baskerville" panose="02000000000000000000" pitchFamily="34" charset="0"/>
      <p:bold r:id="rId21"/>
    </p:embeddedFont>
    <p:embeddedFont>
      <p:font typeface="Libre Baskerville" panose="02000000000000000000" pitchFamily="34" charset="-122"/>
      <p:bold r:id="rId22"/>
    </p:embeddedFont>
    <p:embeddedFont>
      <p:font typeface="Libre Baskerville" panose="02000000000000000000" pitchFamily="34" charset="-120"/>
      <p:bold r:id="rId23"/>
    </p:embeddedFont>
    <p:embeddedFont>
      <p:font typeface="DM Sans" pitchFamily="34" charset="0"/>
      <p:bold r:id="rId24"/>
    </p:embeddedFont>
    <p:embeddedFont>
      <p:font typeface="DM Sans" pitchFamily="34" charset="-122"/>
      <p:bold r:id="rId25"/>
    </p:embeddedFont>
    <p:embeddedFont>
      <p:font typeface="DM Sans" pitchFamily="34" charset="-120"/>
      <p:bold r:id="rId26"/>
    </p:embeddedFont>
    <p:embeddedFont>
      <p:font typeface="Consolas" panose="020B0609020204030204" pitchFamily="34" charset="0"/>
      <p:regular r:id="rId27"/>
      <p:bold r:id="rId28"/>
      <p:italic r:id="rId29"/>
      <p:boldItalic r:id="rId30"/>
    </p:embeddedFont>
    <p:embeddedFont>
      <p:font typeface="Consolas" panose="020B0609020204030204" pitchFamily="34" charset="-122"/>
      <p:regular r:id="rId31"/>
    </p:embeddedFont>
    <p:embeddedFont>
      <p:font typeface="Consolas" panose="020B0609020204030204" pitchFamily="34" charset="-120"/>
      <p:regular r:id="rId32"/>
    </p:embeddedFont>
    <p:embeddedFont>
      <p:font typeface="Calibri" panose="020F0502020204030204" charset="0"/>
      <p:regular r:id="rId33"/>
      <p:bold r:id="rId34"/>
      <p:italic r:id="rId35"/>
      <p:boldItalic r:id="rId3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6.fntdata"/><Relationship Id="rId35" Type="http://schemas.openxmlformats.org/officeDocument/2006/relationships/font" Target="fonts/font15.fntdata"/><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8395" y="619125"/>
            <a:ext cx="7416165" cy="5259705"/>
          </a:xfrm>
          <a:prstGeom prst="rect">
            <a:avLst/>
          </a:prstGeom>
          <a:noFill/>
        </p:spPr>
        <p:txBody>
          <a:bodyPr wrap="square" lIns="0" tIns="0" rIns="0" bIns="0" rtlCol="0" anchor="t"/>
          <a:lstStyle/>
          <a:p>
            <a:pPr marL="0" indent="0">
              <a:lnSpc>
                <a:spcPts val="8350"/>
              </a:lnSpc>
              <a:buNone/>
            </a:pPr>
            <a:r>
              <a:rPr lang="en-US" sz="67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IBM HR Analytics Employee Attrition &amp;</a:t>
            </a:r>
            <a:endParaRPr lang="en-US" sz="67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endParaRPr>
          </a:p>
          <a:p>
            <a:pPr marL="0" indent="0">
              <a:lnSpc>
                <a:spcPts val="8350"/>
              </a:lnSpc>
              <a:buNone/>
            </a:pPr>
            <a:r>
              <a:rPr lang="en-US" sz="67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Performance</a:t>
            </a:r>
            <a:endParaRPr lang="en-US" sz="67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15735" y="678418"/>
            <a:ext cx="12748974" cy="350044"/>
          </a:xfrm>
          <a:prstGeom prst="rect">
            <a:avLst/>
          </a:prstGeom>
          <a:noFill/>
        </p:spPr>
        <p:txBody>
          <a:bodyPr wrap="none" lIns="0" tIns="0" rIns="0" bIns="0" rtlCol="0" anchor="t"/>
          <a:lstStyle/>
          <a:p>
            <a:pPr marL="342900" indent="-342900" algn="l">
              <a:lnSpc>
                <a:spcPts val="2750"/>
              </a:lnSpc>
              <a:buSzPct val="100000"/>
              <a:buChar char="•"/>
            </a:pPr>
            <a:r>
              <a:rPr lang="en-US" dirty="0">
                <a:solidFill>
                  <a:srgbClr val="454240"/>
                </a:solidFill>
                <a:latin typeface="DM Sans" pitchFamily="34" charset="0"/>
                <a:ea typeface="DM Sans" pitchFamily="34" charset="-122"/>
                <a:cs typeface="DM Sans" pitchFamily="34" charset="-120"/>
              </a:rPr>
              <a:t>The left chart shows that more male employees have left the company compared to female employees. </a:t>
            </a:r>
            <a:endParaRPr lang="en-US" dirty="0"/>
          </a:p>
        </p:txBody>
      </p:sp>
      <p:sp>
        <p:nvSpPr>
          <p:cNvPr id="3" name="Text 1"/>
          <p:cNvSpPr/>
          <p:nvPr/>
        </p:nvSpPr>
        <p:spPr>
          <a:xfrm>
            <a:off x="1115735" y="1105019"/>
            <a:ext cx="12748974" cy="350044"/>
          </a:xfrm>
          <a:prstGeom prst="rect">
            <a:avLst/>
          </a:prstGeom>
          <a:noFill/>
        </p:spPr>
        <p:txBody>
          <a:bodyPr wrap="none" lIns="0" tIns="0" rIns="0" bIns="0" rtlCol="0" anchor="t"/>
          <a:lstStyle/>
          <a:p>
            <a:pPr marL="342900" indent="-342900" algn="l">
              <a:lnSpc>
                <a:spcPts val="2750"/>
              </a:lnSpc>
              <a:buSzPct val="100000"/>
              <a:buChar char="•"/>
            </a:pPr>
            <a:r>
              <a:rPr lang="en-US" dirty="0">
                <a:solidFill>
                  <a:srgbClr val="454240"/>
                </a:solidFill>
                <a:latin typeface="DM Sans" pitchFamily="34" charset="0"/>
                <a:ea typeface="DM Sans" pitchFamily="34" charset="-122"/>
                <a:cs typeface="DM Sans" pitchFamily="34" charset="-120"/>
              </a:rPr>
              <a:t>The right chart shows that the attrition rate is highest among employees aged 34-36.</a:t>
            </a:r>
            <a:endParaRPr lang="en-US" dirty="0"/>
          </a:p>
        </p:txBody>
      </p:sp>
      <p:pic>
        <p:nvPicPr>
          <p:cNvPr id="4" name="Image 0" descr="preencoded.png"/>
          <p:cNvPicPr>
            <a:picLocks noChangeAspect="1"/>
          </p:cNvPicPr>
          <p:nvPr/>
        </p:nvPicPr>
        <p:blipFill>
          <a:blip r:embed="rId1"/>
          <a:stretch>
            <a:fillRect/>
          </a:stretch>
        </p:blipFill>
        <p:spPr>
          <a:xfrm>
            <a:off x="1353820" y="2029460"/>
            <a:ext cx="10656570" cy="5288280"/>
          </a:xfrm>
          <a:prstGeom prst="rect">
            <a:avLst/>
          </a:prstGeom>
        </p:spPr>
      </p:pic>
      <p:sp>
        <p:nvSpPr>
          <p:cNvPr id="5" name="Text 2"/>
          <p:cNvSpPr/>
          <p:nvPr/>
        </p:nvSpPr>
        <p:spPr>
          <a:xfrm>
            <a:off x="765691" y="6944082"/>
            <a:ext cx="5469969" cy="683657"/>
          </a:xfrm>
          <a:prstGeom prst="rect">
            <a:avLst/>
          </a:prstGeom>
          <a:noFill/>
        </p:spPr>
        <p:txBody>
          <a:bodyPr wrap="none" lIns="0" tIns="0" rIns="0" bIns="0" rtlCol="0" anchor="t"/>
          <a:lstStyle/>
          <a:p>
            <a:pPr marL="0" indent="0">
              <a:lnSpc>
                <a:spcPts val="5350"/>
              </a:lnSpc>
              <a:buNone/>
            </a:pPr>
            <a:endParaRPr lang="en-US" sz="4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79540" y="657344"/>
            <a:ext cx="12809934" cy="1015841"/>
          </a:xfrm>
          <a:prstGeom prst="rect">
            <a:avLst/>
          </a:prstGeom>
          <a:noFill/>
        </p:spPr>
        <p:txBody>
          <a:bodyPr wrap="square" lIns="0" tIns="0" rIns="0" bIns="0" rtlCol="0" anchor="t"/>
          <a:lstStyle/>
          <a:p>
            <a:pPr marL="342900" indent="-342900" algn="l">
              <a:lnSpc>
                <a:spcPts val="2650"/>
              </a:lnSpc>
              <a:buSzPct val="100000"/>
              <a:buChar char="•"/>
            </a:pPr>
            <a:r>
              <a:rPr lang="en-US" dirty="0">
                <a:solidFill>
                  <a:srgbClr val="454240"/>
                </a:solidFill>
                <a:latin typeface="DM Sans" pitchFamily="34" charset="0"/>
                <a:ea typeface="DM Sans" pitchFamily="34" charset="-122"/>
                <a:cs typeface="DM Sans" pitchFamily="34" charset="-120"/>
              </a:rPr>
              <a:t>The line chart shows the distribution of relationship satisfaction among employees. The highest number of employees reported a relationship satisfaction rating of 3, followed by 4 and 2. The lowest number of employees reported a relationship satisfaction rating of 1.</a:t>
            </a:r>
            <a:endParaRPr lang="en-US" dirty="0">
              <a:solidFill>
                <a:srgbClr val="454240"/>
              </a:solidFill>
              <a:latin typeface="DM Sans" pitchFamily="34" charset="0"/>
              <a:ea typeface="DM Sans" pitchFamily="34" charset="-122"/>
              <a:cs typeface="DM Sans" pitchFamily="34" charset="-120"/>
            </a:endParaRPr>
          </a:p>
        </p:txBody>
      </p:sp>
      <p:pic>
        <p:nvPicPr>
          <p:cNvPr id="3" name="Image 0" descr="preencoded.png"/>
          <p:cNvPicPr>
            <a:picLocks noChangeAspect="1"/>
          </p:cNvPicPr>
          <p:nvPr/>
        </p:nvPicPr>
        <p:blipFill>
          <a:blip r:embed="rId1"/>
          <a:stretch>
            <a:fillRect/>
          </a:stretch>
        </p:blipFill>
        <p:spPr>
          <a:xfrm>
            <a:off x="1320800" y="2035810"/>
            <a:ext cx="7650480" cy="6069965"/>
          </a:xfrm>
          <a:prstGeom prst="rect">
            <a:avLst/>
          </a:prstGeom>
        </p:spPr>
      </p:pic>
      <p:sp>
        <p:nvSpPr>
          <p:cNvPr id="4" name="Text 1"/>
          <p:cNvSpPr/>
          <p:nvPr/>
        </p:nvSpPr>
        <p:spPr>
          <a:xfrm>
            <a:off x="740926" y="6984683"/>
            <a:ext cx="5293043" cy="661630"/>
          </a:xfrm>
          <a:prstGeom prst="rect">
            <a:avLst/>
          </a:prstGeom>
          <a:noFill/>
        </p:spPr>
        <p:txBody>
          <a:bodyPr wrap="none" lIns="0" tIns="0" rIns="0" bIns="0" rtlCol="0" anchor="t"/>
          <a:lstStyle/>
          <a:p>
            <a:pPr marL="0" indent="0">
              <a:lnSpc>
                <a:spcPts val="5200"/>
              </a:lnSpc>
              <a:buNone/>
            </a:pPr>
            <a:endParaRPr lang="en-US" sz="4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66932" y="723662"/>
            <a:ext cx="12662535" cy="1464469"/>
          </a:xfrm>
          <a:prstGeom prst="rect">
            <a:avLst/>
          </a:prstGeom>
          <a:noFill/>
        </p:spPr>
        <p:txBody>
          <a:bodyPr wrap="square" lIns="0" tIns="0" rIns="0" bIns="0" rtlCol="0" anchor="t"/>
          <a:lstStyle/>
          <a:p>
            <a:pPr marL="342900" indent="-342900" algn="l">
              <a:lnSpc>
                <a:spcPts val="2850"/>
              </a:lnSpc>
              <a:buSzPct val="100000"/>
              <a:buChar char="•"/>
            </a:pPr>
            <a:r>
              <a:rPr lang="en-US" sz="1800" dirty="0">
                <a:solidFill>
                  <a:srgbClr val="454240"/>
                </a:solidFill>
                <a:latin typeface="DM Sans" pitchFamily="34" charset="0"/>
                <a:ea typeface="DM Sans" pitchFamily="34" charset="-122"/>
                <a:cs typeface="DM Sans" pitchFamily="34" charset="-120"/>
              </a:rPr>
              <a:t>The line chart shows the distribution of work-life balance and environment satisfaction among employees. The highest number of employees reported a work-life balance rating of 3, followed by 4 and 2. The lowest number of employees reported a work-life balance rating of 1. For environment satisfaction, the highest number of employees reported a rating of 3, followed by 2 and 4. The lowest number of employees reported a rating of 1.</a:t>
            </a:r>
            <a:endParaRPr lang="en-US" sz="1800" dirty="0"/>
          </a:p>
        </p:txBody>
      </p:sp>
      <p:pic>
        <p:nvPicPr>
          <p:cNvPr id="3" name="Image 0" descr="preencoded.png"/>
          <p:cNvPicPr>
            <a:picLocks noChangeAspect="1"/>
          </p:cNvPicPr>
          <p:nvPr/>
        </p:nvPicPr>
        <p:blipFill>
          <a:blip r:embed="rId1"/>
          <a:stretch>
            <a:fillRect/>
          </a:stretch>
        </p:blipFill>
        <p:spPr>
          <a:xfrm>
            <a:off x="800933" y="2445544"/>
            <a:ext cx="7390567" cy="51402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79540" y="657344"/>
            <a:ext cx="12809934" cy="1015841"/>
          </a:xfrm>
          <a:prstGeom prst="rect">
            <a:avLst/>
          </a:prstGeom>
          <a:noFill/>
        </p:spPr>
        <p:txBody>
          <a:bodyPr wrap="square" lIns="0" tIns="0" rIns="0" bIns="0" rtlCol="0" anchor="t"/>
          <a:lstStyle/>
          <a:p>
            <a:pPr marL="342900" indent="-342900" algn="l">
              <a:lnSpc>
                <a:spcPts val="2650"/>
              </a:lnSpc>
              <a:buSzPct val="100000"/>
              <a:buChar char="•"/>
            </a:pPr>
            <a:r>
              <a:rPr lang="en-US" dirty="0">
                <a:solidFill>
                  <a:srgbClr val="454240"/>
                </a:solidFill>
                <a:latin typeface="DM Sans" pitchFamily="34" charset="0"/>
                <a:ea typeface="DM Sans" pitchFamily="34" charset="-122"/>
                <a:cs typeface="DM Sans" pitchFamily="34" charset="-120"/>
              </a:rPr>
              <a:t>The line chart shows the distribution of years since the last promotion for employees. The highest number of employees were promoted recently (0-2 years), followed by 2-4 years. The number of employees who have not been promoted in a long time decreases as the number of years since the last promotion increases.</a:t>
            </a:r>
            <a:endParaRPr lang="en-US" dirty="0"/>
          </a:p>
        </p:txBody>
      </p:sp>
      <p:pic>
        <p:nvPicPr>
          <p:cNvPr id="3" name="Image 0" descr="preencoded.png"/>
          <p:cNvPicPr>
            <a:picLocks noChangeAspect="1"/>
          </p:cNvPicPr>
          <p:nvPr/>
        </p:nvPicPr>
        <p:blipFill>
          <a:blip r:embed="rId1"/>
          <a:stretch>
            <a:fillRect/>
          </a:stretch>
        </p:blipFill>
        <p:spPr>
          <a:xfrm>
            <a:off x="741045" y="1911350"/>
            <a:ext cx="8351520" cy="5808345"/>
          </a:xfrm>
          <a:prstGeom prst="rect">
            <a:avLst/>
          </a:prstGeom>
        </p:spPr>
      </p:pic>
      <p:sp>
        <p:nvSpPr>
          <p:cNvPr id="4" name="Text 1"/>
          <p:cNvSpPr/>
          <p:nvPr/>
        </p:nvSpPr>
        <p:spPr>
          <a:xfrm>
            <a:off x="740926" y="6984563"/>
            <a:ext cx="5293043" cy="661630"/>
          </a:xfrm>
          <a:prstGeom prst="rect">
            <a:avLst/>
          </a:prstGeom>
          <a:noFill/>
        </p:spPr>
        <p:txBody>
          <a:bodyPr wrap="none" lIns="0" tIns="0" rIns="0" bIns="0" rtlCol="0" anchor="t"/>
          <a:lstStyle/>
          <a:p>
            <a:pPr marL="0" indent="0">
              <a:lnSpc>
                <a:spcPts val="5200"/>
              </a:lnSpc>
              <a:buNone/>
            </a:pPr>
            <a:endParaRPr lang="en-US" sz="4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050143"/>
            <a:ext cx="7415927" cy="2129314"/>
          </a:xfrm>
          <a:prstGeom prst="rect">
            <a:avLst/>
          </a:prstGeom>
          <a:noFill/>
        </p:spPr>
        <p:txBody>
          <a:bodyPr wrap="square" lIns="0" tIns="0" rIns="0" bIns="0" rtlCol="0" anchor="t"/>
          <a:lstStyle/>
          <a:p>
            <a:pPr marL="0" indent="0">
              <a:lnSpc>
                <a:spcPts val="8350"/>
              </a:lnSpc>
              <a:buNone/>
            </a:pPr>
            <a:r>
              <a:rPr lang="en-US" sz="67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Thank you for your time!</a:t>
            </a:r>
            <a:endParaRPr lang="en-US" sz="6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889528"/>
            <a:ext cx="6172200" cy="771525"/>
          </a:xfrm>
          <a:prstGeom prst="rect">
            <a:avLst/>
          </a:prstGeom>
          <a:noFill/>
        </p:spPr>
        <p:txBody>
          <a:bodyPr wrap="none" lIns="0" tIns="0" rIns="0" bIns="0" rtlCol="0" anchor="t"/>
          <a:lstStyle/>
          <a:p>
            <a:pPr marL="0" indent="0">
              <a:lnSpc>
                <a:spcPts val="6050"/>
              </a:lnSpc>
              <a:buNone/>
            </a:pPr>
            <a:r>
              <a:rPr lang="en-US" sz="60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Project Outline</a:t>
            </a:r>
            <a:endParaRPr lang="en-US" sz="6000" dirty="0"/>
          </a:p>
        </p:txBody>
      </p:sp>
      <p:sp>
        <p:nvSpPr>
          <p:cNvPr id="3" name="Text 1"/>
          <p:cNvSpPr/>
          <p:nvPr/>
        </p:nvSpPr>
        <p:spPr>
          <a:xfrm>
            <a:off x="864037" y="4154805"/>
            <a:ext cx="12902327" cy="1185148"/>
          </a:xfrm>
          <a:prstGeom prst="rect">
            <a:avLst/>
          </a:prstGeom>
          <a:noFill/>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This project aims to investigate factors driving employee attrition. We will use a structured approach involving data collection, dataset description, and data cleaning. The project will conclude with a comprehensive analysis of the data and insightful data visualizations.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296954"/>
            <a:ext cx="6543794" cy="771525"/>
          </a:xfrm>
          <a:prstGeom prst="rect">
            <a:avLst/>
          </a:prstGeom>
          <a:noFill/>
        </p:spPr>
        <p:txBody>
          <a:bodyPr wrap="none" lIns="0" tIns="0" rIns="0" bIns="0" rtlCol="0" anchor="t"/>
          <a:lstStyle/>
          <a:p>
            <a:pPr marL="0" indent="0">
              <a:lnSpc>
                <a:spcPts val="6050"/>
              </a:lnSpc>
              <a:buNone/>
            </a:pPr>
            <a:r>
              <a:rPr lang="en-US" sz="48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1.Project Description</a:t>
            </a:r>
            <a:endParaRPr lang="en-US" sz="4850" dirty="0"/>
          </a:p>
        </p:txBody>
      </p:sp>
      <p:sp>
        <p:nvSpPr>
          <p:cNvPr id="3" name="Text 1"/>
          <p:cNvSpPr/>
          <p:nvPr/>
        </p:nvSpPr>
        <p:spPr>
          <a:xfrm>
            <a:off x="864037" y="3562231"/>
            <a:ext cx="12902327" cy="2370296"/>
          </a:xfrm>
          <a:prstGeom prst="rect">
            <a:avLst/>
          </a:prstGeom>
          <a:noFill/>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HR Attrition Analysis In the business world, companies often face the challenge of retaining talented employees. One of the most pressing issues is the increasing rate of employee turnover, commonly known as HR attrition. Turnover can have a significant impact on a company’s productivity, stability, and long-term sustainability. High attrition rates can lead to increased recruitment and training costs, disrupt team dynamics, and result in the loss of valuable institutional knowledge. Therefore, understanding the factors contributing to attrition and implementing effective retention strategies is crucial for maintaining a competitive edge.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935956"/>
            <a:ext cx="6172200" cy="771525"/>
          </a:xfrm>
          <a:prstGeom prst="rect">
            <a:avLst/>
          </a:prstGeom>
          <a:noFill/>
        </p:spPr>
        <p:txBody>
          <a:bodyPr wrap="none" lIns="0" tIns="0" rIns="0" bIns="0" rtlCol="0" anchor="t"/>
          <a:lstStyle/>
          <a:p>
            <a:pPr marL="0" indent="0">
              <a:lnSpc>
                <a:spcPts val="6050"/>
              </a:lnSpc>
              <a:buNone/>
            </a:pPr>
            <a:r>
              <a:rPr lang="en-US" sz="48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2.Data Collection : </a:t>
            </a:r>
            <a:endParaRPr lang="en-US" sz="4850" dirty="0"/>
          </a:p>
        </p:txBody>
      </p:sp>
      <p:sp>
        <p:nvSpPr>
          <p:cNvPr id="3" name="Text 1"/>
          <p:cNvSpPr/>
          <p:nvPr/>
        </p:nvSpPr>
        <p:spPr>
          <a:xfrm>
            <a:off x="864037" y="3201233"/>
            <a:ext cx="12902327" cy="395049"/>
          </a:xfrm>
          <a:prstGeom prst="rect">
            <a:avLst/>
          </a:prstGeom>
          <a:noFill/>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The Data has been collected in the form of a CSV file named "IBM HR.csv"</a:t>
            </a:r>
            <a:endParaRPr lang="en-US" sz="1900" dirty="0"/>
          </a:p>
        </p:txBody>
      </p:sp>
      <p:sp>
        <p:nvSpPr>
          <p:cNvPr id="4" name="Text 2"/>
          <p:cNvSpPr/>
          <p:nvPr/>
        </p:nvSpPr>
        <p:spPr>
          <a:xfrm>
            <a:off x="864037" y="3966567"/>
            <a:ext cx="6640116" cy="771525"/>
          </a:xfrm>
          <a:prstGeom prst="rect">
            <a:avLst/>
          </a:prstGeom>
          <a:noFill/>
        </p:spPr>
        <p:txBody>
          <a:bodyPr wrap="none" lIns="0" tIns="0" rIns="0" bIns="0" rtlCol="0" anchor="t"/>
          <a:lstStyle/>
          <a:p>
            <a:pPr marL="0" indent="0">
              <a:lnSpc>
                <a:spcPts val="6050"/>
              </a:lnSpc>
              <a:buNone/>
            </a:pPr>
            <a:r>
              <a:rPr lang="en-US" sz="48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3.Describing Dataset:</a:t>
            </a:r>
            <a:endParaRPr lang="en-US" sz="4850" dirty="0"/>
          </a:p>
        </p:txBody>
      </p:sp>
      <p:sp>
        <p:nvSpPr>
          <p:cNvPr id="5" name="Text 3"/>
          <p:cNvSpPr/>
          <p:nvPr/>
        </p:nvSpPr>
        <p:spPr>
          <a:xfrm>
            <a:off x="864037" y="5108377"/>
            <a:ext cx="12902327" cy="1185148"/>
          </a:xfrm>
          <a:prstGeom prst="rect">
            <a:avLst/>
          </a:prstGeom>
          <a:noFill/>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Uncover the factors that lead to employee attrition and explore important questions such as ‘show me a breakdown of distance from home by job role and attrition’ or ‘compare average monthly income by education and attrition’. This is a fictional data set created by IBM data scientists.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901910"/>
            <a:ext cx="6172200" cy="771525"/>
          </a:xfrm>
          <a:prstGeom prst="rect">
            <a:avLst/>
          </a:prstGeom>
          <a:noFill/>
        </p:spPr>
        <p:txBody>
          <a:bodyPr wrap="none" lIns="0" tIns="0" rIns="0" bIns="0" rtlCol="0" anchor="t"/>
          <a:lstStyle/>
          <a:p>
            <a:pPr marL="0" indent="0">
              <a:lnSpc>
                <a:spcPts val="6050"/>
              </a:lnSpc>
              <a:buNone/>
            </a:pPr>
            <a:r>
              <a:rPr lang="en-US" sz="48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4.Data Cleaning:</a:t>
            </a:r>
            <a:endParaRPr lang="en-US" sz="4850" dirty="0"/>
          </a:p>
        </p:txBody>
      </p:sp>
      <p:sp>
        <p:nvSpPr>
          <p:cNvPr id="3" name="Shape 1"/>
          <p:cNvSpPr/>
          <p:nvPr/>
        </p:nvSpPr>
        <p:spPr>
          <a:xfrm>
            <a:off x="864037" y="4167188"/>
            <a:ext cx="12902327" cy="1160383"/>
          </a:xfrm>
          <a:prstGeom prst="roundRect">
            <a:avLst>
              <a:gd name="adj" fmla="val 8936"/>
            </a:avLst>
          </a:prstGeom>
          <a:solidFill>
            <a:srgbClr val="F7EDD4"/>
          </a:solidFill>
        </p:spPr>
      </p:sp>
      <p:sp>
        <p:nvSpPr>
          <p:cNvPr id="4" name="Shape 2"/>
          <p:cNvSpPr/>
          <p:nvPr/>
        </p:nvSpPr>
        <p:spPr>
          <a:xfrm>
            <a:off x="851773" y="4167188"/>
            <a:ext cx="12926854" cy="1160383"/>
          </a:xfrm>
          <a:prstGeom prst="roundRect">
            <a:avLst>
              <a:gd name="adj" fmla="val 3191"/>
            </a:avLst>
          </a:prstGeom>
          <a:solidFill>
            <a:srgbClr val="F7EDD4"/>
          </a:solidFill>
        </p:spPr>
      </p:sp>
      <p:sp>
        <p:nvSpPr>
          <p:cNvPr id="5" name="Text 3"/>
          <p:cNvSpPr/>
          <p:nvPr/>
        </p:nvSpPr>
        <p:spPr>
          <a:xfrm>
            <a:off x="1098590" y="4352330"/>
            <a:ext cx="12433221" cy="790099"/>
          </a:xfrm>
          <a:prstGeom prst="rect">
            <a:avLst/>
          </a:prstGeom>
          <a:noFill/>
        </p:spPr>
        <p:txBody>
          <a:bodyPr wrap="square" lIns="0" tIns="0" rIns="0" bIns="0" rtlCol="0" anchor="t"/>
          <a:lstStyle/>
          <a:p>
            <a:pPr marL="0" indent="0">
              <a:lnSpc>
                <a:spcPts val="3100"/>
              </a:lnSpc>
              <a:buNone/>
            </a:pPr>
            <a:r>
              <a:rPr lang="en-US" sz="1900" dirty="0">
                <a:solidFill>
                  <a:srgbClr val="454240"/>
                </a:solidFill>
                <a:highlight>
                  <a:srgbClr val="F7EDD4"/>
                </a:highlight>
                <a:latin typeface="Consolas" panose="020B0609020204030204" pitchFamily="34" charset="0"/>
                <a:ea typeface="Consolas" panose="020B0609020204030204" pitchFamily="34" charset="-122"/>
                <a:cs typeface="Consolas" panose="020B0609020204030204" pitchFamily="34" charset="-120"/>
              </a:rPr>
              <a:t>There were no Null values or blank fields</a:t>
            </a:r>
            <a:endParaRPr lang="en-US" sz="1900" dirty="0"/>
          </a:p>
          <a:p>
            <a:pPr marL="0" indent="0">
              <a:lnSpc>
                <a:spcPts val="3100"/>
              </a:lnSpc>
              <a:buNone/>
            </a:pPr>
            <a:r>
              <a:rPr lang="en-US" sz="1900" dirty="0">
                <a:solidFill>
                  <a:srgbClr val="454240"/>
                </a:solidFill>
                <a:highlight>
                  <a:srgbClr val="F7EDD4"/>
                </a:highlight>
                <a:latin typeface="Consolas" panose="020B0609020204030204" pitchFamily="34" charset="0"/>
                <a:ea typeface="Consolas" panose="020B0609020204030204" pitchFamily="34" charset="-122"/>
                <a:cs typeface="Consolas" panose="020B0609020204030204" pitchFamily="34" charset="-120"/>
              </a:rPr>
              <a:t>There were no Duplicates values in the dataset.</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7352" y="728782"/>
            <a:ext cx="7378779" cy="640556"/>
          </a:xfrm>
          <a:prstGeom prst="rect">
            <a:avLst/>
          </a:prstGeom>
          <a:noFill/>
        </p:spPr>
        <p:txBody>
          <a:bodyPr wrap="none" lIns="0" tIns="0" rIns="0" bIns="0" rtlCol="0" anchor="t"/>
          <a:lstStyle/>
          <a:p>
            <a:pPr marL="0" indent="0">
              <a:lnSpc>
                <a:spcPts val="5000"/>
              </a:lnSpc>
              <a:buNone/>
            </a:pPr>
            <a:r>
              <a:rPr lang="en-US" sz="40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5.Analysis and Visualization:</a:t>
            </a:r>
            <a:endParaRPr lang="en-US" sz="4000" dirty="0"/>
          </a:p>
        </p:txBody>
      </p:sp>
      <p:sp>
        <p:nvSpPr>
          <p:cNvPr id="3" name="Text 1"/>
          <p:cNvSpPr/>
          <p:nvPr/>
        </p:nvSpPr>
        <p:spPr>
          <a:xfrm>
            <a:off x="189865" y="1779270"/>
            <a:ext cx="13134340" cy="635635"/>
          </a:xfrm>
          <a:prstGeom prst="rect">
            <a:avLst/>
          </a:prstGeom>
          <a:noFill/>
        </p:spPr>
        <p:txBody>
          <a:bodyPr wrap="none" lIns="0" tIns="0" rIns="0" bIns="0" rtlCol="0" anchor="t"/>
          <a:lstStyle/>
          <a:p>
            <a:pPr marL="342900" indent="-342900" algn="l">
              <a:lnSpc>
                <a:spcPts val="2550"/>
              </a:lnSpc>
              <a:buSzPct val="100000"/>
              <a:buChar char="•"/>
            </a:pPr>
            <a:r>
              <a:rPr lang="en-US" dirty="0">
                <a:solidFill>
                  <a:srgbClr val="454240"/>
                </a:solidFill>
                <a:latin typeface="DM Sans" pitchFamily="34" charset="0"/>
                <a:ea typeface="DM Sans" pitchFamily="34" charset="-122"/>
                <a:cs typeface="DM Sans" pitchFamily="34" charset="-120"/>
              </a:rPr>
              <a:t>Attrition Analysis: 16% of employees are leaving the organization, with 84% staying, highlighting potential areas for retention </a:t>
            </a:r>
            <a:endParaRPr lang="en-US" dirty="0">
              <a:solidFill>
                <a:srgbClr val="454240"/>
              </a:solidFill>
              <a:latin typeface="DM Sans" pitchFamily="34" charset="0"/>
              <a:ea typeface="DM Sans" pitchFamily="34" charset="-122"/>
              <a:cs typeface="DM Sans" pitchFamily="34" charset="-120"/>
            </a:endParaRPr>
          </a:p>
          <a:p>
            <a:pPr indent="0" algn="l">
              <a:lnSpc>
                <a:spcPts val="2550"/>
              </a:lnSpc>
              <a:buSzPct val="100000"/>
              <a:buNone/>
            </a:pPr>
            <a:r>
              <a:rPr lang="en-US" dirty="0">
                <a:solidFill>
                  <a:srgbClr val="454240"/>
                </a:solidFill>
                <a:latin typeface="DM Sans" pitchFamily="34" charset="0"/>
                <a:ea typeface="DM Sans" pitchFamily="34" charset="-122"/>
                <a:cs typeface="DM Sans" pitchFamily="34" charset="-120"/>
              </a:rPr>
              <a:t>      strategies</a:t>
            </a:r>
            <a:endParaRPr lang="en-US" dirty="0"/>
          </a:p>
        </p:txBody>
      </p:sp>
      <p:pic>
        <p:nvPicPr>
          <p:cNvPr id="4" name="Image 0" descr="preencoded.png"/>
          <p:cNvPicPr>
            <a:picLocks noChangeAspect="1"/>
          </p:cNvPicPr>
          <p:nvPr/>
        </p:nvPicPr>
        <p:blipFill>
          <a:blip r:embed="rId1"/>
          <a:stretch>
            <a:fillRect/>
          </a:stretch>
        </p:blipFill>
        <p:spPr>
          <a:xfrm>
            <a:off x="510540" y="2605405"/>
            <a:ext cx="6839585" cy="5341620"/>
          </a:xfrm>
          <a:prstGeom prst="rect">
            <a:avLst/>
          </a:prstGeom>
        </p:spPr>
      </p:pic>
      <p:sp>
        <p:nvSpPr>
          <p:cNvPr id="5" name="Text 2"/>
          <p:cNvSpPr/>
          <p:nvPr/>
        </p:nvSpPr>
        <p:spPr>
          <a:xfrm>
            <a:off x="717352" y="7172682"/>
            <a:ext cx="13195697" cy="328017"/>
          </a:xfrm>
          <a:prstGeom prst="rect">
            <a:avLst/>
          </a:prstGeom>
          <a:noFill/>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6458" y="722352"/>
            <a:ext cx="12629674" cy="744379"/>
          </a:xfrm>
          <a:prstGeom prst="rect">
            <a:avLst/>
          </a:prstGeom>
          <a:noFill/>
        </p:spPr>
        <p:txBody>
          <a:bodyPr wrap="square" lIns="0" tIns="0" rIns="0" bIns="0" rtlCol="0" anchor="t"/>
          <a:lstStyle/>
          <a:p>
            <a:pPr marL="342900" indent="-342900" algn="l">
              <a:lnSpc>
                <a:spcPts val="2900"/>
              </a:lnSpc>
              <a:buSzPct val="100000"/>
              <a:buChar char="•"/>
            </a:pPr>
            <a:r>
              <a:rPr lang="en-US" sz="1800" dirty="0">
                <a:solidFill>
                  <a:srgbClr val="454240"/>
                </a:solidFill>
                <a:latin typeface="DM Sans" pitchFamily="34" charset="0"/>
                <a:ea typeface="DM Sans" pitchFamily="34" charset="-122"/>
                <a:cs typeface="DM Sans" pitchFamily="34" charset="-120"/>
              </a:rPr>
              <a:t>The pie chart shows the distribution of business travel categories. The majority of employees (70.95%) travel rarely, while 18.84% travel frequently and 10.20% do not travel for business.</a:t>
            </a:r>
            <a:endParaRPr lang="en-US" sz="1800" dirty="0"/>
          </a:p>
        </p:txBody>
      </p:sp>
      <p:pic>
        <p:nvPicPr>
          <p:cNvPr id="3" name="Image 0" descr="preencoded.png"/>
          <p:cNvPicPr>
            <a:picLocks noChangeAspect="1"/>
          </p:cNvPicPr>
          <p:nvPr/>
        </p:nvPicPr>
        <p:blipFill>
          <a:blip r:embed="rId1"/>
          <a:stretch>
            <a:fillRect/>
          </a:stretch>
        </p:blipFill>
        <p:spPr>
          <a:xfrm>
            <a:off x="1010285" y="1990090"/>
            <a:ext cx="5702300" cy="5951220"/>
          </a:xfrm>
          <a:prstGeom prst="rect">
            <a:avLst/>
          </a:prstGeom>
        </p:spPr>
      </p:pic>
      <p:sp>
        <p:nvSpPr>
          <p:cNvPr id="4" name="Text 1"/>
          <p:cNvSpPr/>
          <p:nvPr/>
        </p:nvSpPr>
        <p:spPr>
          <a:xfrm>
            <a:off x="814268" y="7216378"/>
            <a:ext cx="13001863" cy="372189"/>
          </a:xfrm>
          <a:prstGeom prst="rect">
            <a:avLst/>
          </a:prstGeom>
          <a:noFill/>
        </p:spPr>
        <p:txBody>
          <a:bodyPr wrap="none" lIns="0" tIns="0" rIns="0" bIns="0" rtlCol="0" anchor="t"/>
          <a:lstStyle/>
          <a:p>
            <a:pPr marL="0" indent="0">
              <a:lnSpc>
                <a:spcPts val="2900"/>
              </a:lnSpc>
              <a:buNone/>
            </a:pP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24545" y="684252"/>
            <a:ext cx="12733973" cy="352782"/>
          </a:xfrm>
          <a:prstGeom prst="rect">
            <a:avLst/>
          </a:prstGeom>
          <a:noFill/>
        </p:spPr>
        <p:txBody>
          <a:bodyPr wrap="none" lIns="0" tIns="0" rIns="0" bIns="0" rtlCol="0" anchor="t"/>
          <a:lstStyle/>
          <a:p>
            <a:pPr marL="342900" indent="-342900" algn="l">
              <a:lnSpc>
                <a:spcPts val="2750"/>
              </a:lnSpc>
              <a:buSzPct val="100000"/>
              <a:buChar char="•"/>
            </a:pPr>
            <a:r>
              <a:rPr lang="en-US" dirty="0">
                <a:solidFill>
                  <a:srgbClr val="454240"/>
                </a:solidFill>
                <a:latin typeface="DM Sans" pitchFamily="34" charset="0"/>
                <a:ea typeface="DM Sans" pitchFamily="34" charset="-122"/>
                <a:cs typeface="DM Sans" pitchFamily="34" charset="-120"/>
              </a:rPr>
              <a:t>The bar chart shows the number of employees and the average daily rate by department. </a:t>
            </a:r>
            <a:endParaRPr lang="en-US" dirty="0"/>
          </a:p>
        </p:txBody>
      </p:sp>
      <p:sp>
        <p:nvSpPr>
          <p:cNvPr id="3" name="Text 1"/>
          <p:cNvSpPr/>
          <p:nvPr/>
        </p:nvSpPr>
        <p:spPr>
          <a:xfrm>
            <a:off x="1124545" y="1114187"/>
            <a:ext cx="12733973" cy="705564"/>
          </a:xfrm>
          <a:prstGeom prst="rect">
            <a:avLst/>
          </a:prstGeom>
          <a:noFill/>
        </p:spPr>
        <p:txBody>
          <a:bodyPr wrap="square" lIns="0" tIns="0" rIns="0" bIns="0" rtlCol="0" anchor="t"/>
          <a:lstStyle/>
          <a:p>
            <a:pPr marL="342900" indent="-342900" algn="l">
              <a:lnSpc>
                <a:spcPts val="2750"/>
              </a:lnSpc>
              <a:buSzPct val="100000"/>
              <a:buChar char="•"/>
            </a:pPr>
            <a:r>
              <a:rPr lang="en-US" dirty="0">
                <a:solidFill>
                  <a:srgbClr val="454240"/>
                </a:solidFill>
                <a:latin typeface="DM Sans" pitchFamily="34" charset="0"/>
                <a:ea typeface="DM Sans" pitchFamily="34" charset="-122"/>
                <a:cs typeface="DM Sans" pitchFamily="34" charset="-120"/>
              </a:rPr>
              <a:t>The Sales department has the highest number of employees, while the Research &amp; Development department has the highest average daily rate.</a:t>
            </a:r>
            <a:endParaRPr lang="en-US" dirty="0"/>
          </a:p>
        </p:txBody>
      </p:sp>
      <p:pic>
        <p:nvPicPr>
          <p:cNvPr id="4" name="Image 0" descr="preencoded.png"/>
          <p:cNvPicPr>
            <a:picLocks noChangeAspect="1"/>
          </p:cNvPicPr>
          <p:nvPr/>
        </p:nvPicPr>
        <p:blipFill>
          <a:blip r:embed="rId1"/>
          <a:stretch>
            <a:fillRect/>
          </a:stretch>
        </p:blipFill>
        <p:spPr>
          <a:xfrm>
            <a:off x="1395095" y="2067560"/>
            <a:ext cx="11176635" cy="5546090"/>
          </a:xfrm>
          <a:prstGeom prst="rect">
            <a:avLst/>
          </a:prstGeom>
        </p:spPr>
      </p:pic>
      <p:sp>
        <p:nvSpPr>
          <p:cNvPr id="5" name="Text 2"/>
          <p:cNvSpPr/>
          <p:nvPr/>
        </p:nvSpPr>
        <p:spPr>
          <a:xfrm>
            <a:off x="771882" y="7269718"/>
            <a:ext cx="13086636" cy="352782"/>
          </a:xfrm>
          <a:prstGeom prst="rect">
            <a:avLst/>
          </a:prstGeom>
          <a:noFill/>
        </p:spPr>
        <p:txBody>
          <a:bodyPr wrap="none" lIns="0" tIns="0" rIns="0" bIns="0" rtlCol="0" anchor="t"/>
          <a:lstStyle/>
          <a:p>
            <a:pPr marL="0" indent="0">
              <a:lnSpc>
                <a:spcPts val="2750"/>
              </a:lnSpc>
              <a:buNone/>
            </a:pP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70623" y="733068"/>
            <a:ext cx="12656344" cy="367189"/>
          </a:xfrm>
          <a:prstGeom prst="rect">
            <a:avLst/>
          </a:prstGeom>
          <a:noFill/>
        </p:spPr>
        <p:txBody>
          <a:bodyPr wrap="none" lIns="0" tIns="0" rIns="0" bIns="0" rtlCol="0" anchor="t"/>
          <a:lstStyle/>
          <a:p>
            <a:pPr marL="342900" indent="-342900" algn="l">
              <a:lnSpc>
                <a:spcPts val="2850"/>
              </a:lnSpc>
              <a:buSzPct val="100000"/>
              <a:buChar char="•"/>
            </a:pPr>
            <a:r>
              <a:rPr lang="en-US" sz="1800" dirty="0">
                <a:solidFill>
                  <a:srgbClr val="454240"/>
                </a:solidFill>
                <a:latin typeface="DM Sans" pitchFamily="34" charset="0"/>
                <a:ea typeface="DM Sans" pitchFamily="34" charset="-122"/>
                <a:cs typeface="DM Sans" pitchFamily="34" charset="-120"/>
              </a:rPr>
              <a:t>The pie chart shows the distribution of employees by gender. 60% of employees are male, while 40% are female.</a:t>
            </a:r>
            <a:endParaRPr lang="en-US" sz="1800" dirty="0"/>
          </a:p>
        </p:txBody>
      </p:sp>
      <p:pic>
        <p:nvPicPr>
          <p:cNvPr id="3" name="Image 0" descr="preencoded.png"/>
          <p:cNvPicPr>
            <a:picLocks noChangeAspect="1"/>
          </p:cNvPicPr>
          <p:nvPr/>
        </p:nvPicPr>
        <p:blipFill>
          <a:blip r:embed="rId1"/>
          <a:stretch>
            <a:fillRect/>
          </a:stretch>
        </p:blipFill>
        <p:spPr>
          <a:xfrm>
            <a:off x="803275" y="1536700"/>
            <a:ext cx="6722110" cy="6239510"/>
          </a:xfrm>
          <a:prstGeom prst="rect">
            <a:avLst/>
          </a:prstGeom>
        </p:spPr>
      </p:pic>
      <p:sp>
        <p:nvSpPr>
          <p:cNvPr id="4" name="Text 1"/>
          <p:cNvSpPr/>
          <p:nvPr/>
        </p:nvSpPr>
        <p:spPr>
          <a:xfrm>
            <a:off x="803434" y="6859429"/>
            <a:ext cx="5739170" cy="717352"/>
          </a:xfrm>
          <a:prstGeom prst="rect">
            <a:avLst/>
          </a:prstGeom>
          <a:noFill/>
        </p:spPr>
        <p:txBody>
          <a:bodyPr wrap="none" lIns="0" tIns="0" rIns="0" bIns="0" rtlCol="0" anchor="t"/>
          <a:lstStyle/>
          <a:p>
            <a:pPr marL="0" indent="0">
              <a:lnSpc>
                <a:spcPts val="5600"/>
              </a:lnSpc>
              <a:buNone/>
            </a:pPr>
            <a:endParaRPr lang="en-US" sz="4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3417</Words>
  <Application>WPS Presentation</Application>
  <PresentationFormat>On-screen Show (16:9)</PresentationFormat>
  <Paragraphs>49</Paragraphs>
  <Slides>14</Slides>
  <Notes>14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Libre Baskerville</vt:lpstr>
      <vt:lpstr>Libre Baskerville</vt:lpstr>
      <vt:lpstr>Libre Baskerville</vt:lpstr>
      <vt:lpstr>DM Sans</vt:lpstr>
      <vt:lpstr>DM Sans</vt:lpstr>
      <vt:lpstr>DM Sans</vt:lpstr>
      <vt:lpstr>Consolas</vt:lpstr>
      <vt:lpstr>Consolas</vt:lpstr>
      <vt:lpstr>Consolas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Moiz</cp:lastModifiedBy>
  <cp:revision>2</cp:revision>
  <dcterms:created xsi:type="dcterms:W3CDTF">2024-09-17T11:38:00Z</dcterms:created>
  <dcterms:modified xsi:type="dcterms:W3CDTF">2024-09-17T11:50:04Z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21B530C4A2544DA0A1DF7F0616ED0921_12</vt:lpwstr>
  </property>
  <property fmtid="{D5CDD505-2E9C-101B-9397-08002B2CF9AE}" pid="3" name="KSOProductBuildVer">
    <vt:lpwstr>1033-12.2.0.13472</vt:lpwstr>
  </property>
</Properties>
</file>